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56" r:id="rId3"/>
    <p:sldId id="259" r:id="rId4"/>
    <p:sldId id="278" r:id="rId5"/>
    <p:sldId id="289" r:id="rId6"/>
    <p:sldId id="279" r:id="rId7"/>
    <p:sldId id="290" r:id="rId8"/>
    <p:sldId id="280" r:id="rId9"/>
    <p:sldId id="283" r:id="rId10"/>
    <p:sldId id="284" r:id="rId11"/>
    <p:sldId id="285" r:id="rId12"/>
    <p:sldId id="291" r:id="rId13"/>
    <p:sldId id="292" r:id="rId14"/>
    <p:sldId id="295" r:id="rId15"/>
    <p:sldId id="286" r:id="rId16"/>
    <p:sldId id="303" r:id="rId17"/>
    <p:sldId id="306" r:id="rId18"/>
    <p:sldId id="329" r:id="rId19"/>
    <p:sldId id="287" r:id="rId20"/>
    <p:sldId id="308" r:id="rId21"/>
    <p:sldId id="309" r:id="rId22"/>
    <p:sldId id="311" r:id="rId23"/>
    <p:sldId id="325" r:id="rId24"/>
    <p:sldId id="326" r:id="rId25"/>
    <p:sldId id="313" r:id="rId26"/>
    <p:sldId id="314" r:id="rId27"/>
    <p:sldId id="330" r:id="rId28"/>
    <p:sldId id="327" r:id="rId29"/>
    <p:sldId id="315" r:id="rId30"/>
    <p:sldId id="316" r:id="rId31"/>
    <p:sldId id="328" r:id="rId32"/>
    <p:sldId id="317" r:id="rId33"/>
    <p:sldId id="288" r:id="rId34"/>
    <p:sldId id="318" r:id="rId35"/>
    <p:sldId id="319" r:id="rId36"/>
    <p:sldId id="321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595959"/>
    <a:srgbClr val="00C1E8"/>
    <a:srgbClr val="008080"/>
    <a:srgbClr val="009999"/>
    <a:srgbClr val="00CCFF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71" autoAdjust="0"/>
  </p:normalViewPr>
  <p:slideViewPr>
    <p:cSldViewPr snapToGrid="0" showGuides="1">
      <p:cViewPr varScale="1">
        <p:scale>
          <a:sx n="69" d="100"/>
          <a:sy n="69" d="100"/>
        </p:scale>
        <p:origin x="780" y="7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ndri%20F\Documents\Arduino\Data%20Hasil%20Uji%20Coba\Uji%20Co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Perbandingan</a:t>
            </a:r>
            <a:r>
              <a:rPr lang="en-US" baseline="0">
                <a:solidFill>
                  <a:schemeClr val="tx1"/>
                </a:solidFill>
              </a:rPr>
              <a:t> Akurasi Pengiriman Data ZigBee</a:t>
            </a:r>
            <a:endParaRPr lang="en-US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6623617023948559"/>
          <c:y val="4.1585436583641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'Akurasi Multi hop'!$R$7</c:f>
              <c:strCache>
                <c:ptCount val="1"/>
                <c:pt idx="0">
                  <c:v>Single Hop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'Akurasi Multi hop'!$S$6:$U$6</c:f>
              <c:strCache>
                <c:ptCount val="3"/>
                <c:pt idx="0">
                  <c:v>±10 meter</c:v>
                </c:pt>
                <c:pt idx="1">
                  <c:v>±20 meter</c:v>
                </c:pt>
                <c:pt idx="2">
                  <c:v>±30 meter</c:v>
                </c:pt>
              </c:strCache>
            </c:strRef>
          </c:cat>
          <c:val>
            <c:numRef>
              <c:f>'Akurasi Multi hop'!$S$7:$U$7</c:f>
              <c:numCache>
                <c:formatCode>0.0%</c:formatCode>
                <c:ptCount val="3"/>
                <c:pt idx="0">
                  <c:v>1</c:v>
                </c:pt>
                <c:pt idx="1">
                  <c:v>0.86799999999999999</c:v>
                </c:pt>
                <c:pt idx="2">
                  <c:v>0.69499999999999995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72-4A3C-9E56-AB9CB6BD6741}"/>
            </c:ext>
          </c:extLst>
        </c:ser>
        <c:ser>
          <c:idx val="1"/>
          <c:order val="1"/>
          <c:tx>
            <c:strRef>
              <c:f>'Akurasi Multi hop'!$R$8</c:f>
              <c:strCache>
                <c:ptCount val="1"/>
                <c:pt idx="0">
                  <c:v>Multi Hop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'Akurasi Multi hop'!$S$6:$U$6</c:f>
              <c:strCache>
                <c:ptCount val="3"/>
                <c:pt idx="0">
                  <c:v>±10 meter</c:v>
                </c:pt>
                <c:pt idx="1">
                  <c:v>±20 meter</c:v>
                </c:pt>
                <c:pt idx="2">
                  <c:v>±30 meter</c:v>
                </c:pt>
              </c:strCache>
            </c:strRef>
          </c:cat>
          <c:val>
            <c:numRef>
              <c:f>'Akurasi Multi hop'!$S$8:$U$8</c:f>
              <c:numCache>
                <c:formatCode>0.0%</c:formatCode>
                <c:ptCount val="3"/>
                <c:pt idx="0">
                  <c:v>1</c:v>
                </c:pt>
                <c:pt idx="1">
                  <c:v>0.90600000000000003</c:v>
                </c:pt>
                <c:pt idx="2">
                  <c:v>0.82599999999999996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72-4A3C-9E56-AB9CB6BD67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4125328"/>
        <c:axId val="474125000"/>
      </c:barChart>
      <c:catAx>
        <c:axId val="47412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125000"/>
        <c:crosses val="autoZero"/>
        <c:auto val="1"/>
        <c:lblAlgn val="ctr"/>
        <c:lblOffset val="100"/>
        <c:noMultiLvlLbl val="0"/>
      </c:catAx>
      <c:valAx>
        <c:axId val="47412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12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E1506-3D71-4D36-9B48-7D97045EEB4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7839B-9763-478F-8F70-82C254FBA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jaringan yang dibentuk oleh sekumpulan banyak </a:t>
            </a:r>
            <a:r>
              <a:rPr lang="id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dimana masing-masing </a:t>
            </a:r>
            <a:r>
              <a:rPr lang="id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dilengkapi dengan sensor untuk mendeteksi fenomena fisik seperti cahaya, panas, tekanan, getaran dan lain-lain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digambarkan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 jaringan simpul yang secara kooperatif merasakan dan mengendalikan lingkungan, memungkinkan interaksi antar orang atau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omputer dan lingkungan sekitar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5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980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980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1345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8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1346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1870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konfigurasi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 dan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lookahead_sz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6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Lempel–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–Szymanski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7839B-9763-478F-8F70-82C254FBA8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3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9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F66D-259D-49DC-8116-BA5D5D39002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CF7C-7AC9-4672-AF9F-0FD7F532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3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Tujuan &amp; Manfaat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2065164"/>
            <a:ext cx="1291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Tujuan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2065164"/>
            <a:ext cx="5201557" cy="3120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4643" y="2065164"/>
            <a:ext cx="5201557" cy="3120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04642" y="2065163"/>
            <a:ext cx="1404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Manfaat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342" y="2582246"/>
            <a:ext cx="51562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Membangun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sebuah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data pada platform wireless sensor network.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Melakukan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adaptive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pada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platform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wireless sensor network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04642" y="2633288"/>
            <a:ext cx="5156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Memberikan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manfaat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dalam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penggunaan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adaptive pada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 data di platform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wireless sensor network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0" grpId="0" animBg="1"/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22710" y="2379909"/>
            <a:ext cx="5261923" cy="21460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Perancangan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Analisis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67003" y="1893714"/>
            <a:ext cx="5968291" cy="523220"/>
          </a:xfrm>
          <a:prstGeom prst="rect">
            <a:avLst/>
          </a:prstGeom>
          <a:ln>
            <a:solidFill>
              <a:srgbClr val="59595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Arsitektur Umum Sistem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3749" y="2520337"/>
            <a:ext cx="8064500" cy="3331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6F58A-C27A-4D1D-9C02-AFB6346631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401" y="3541013"/>
            <a:ext cx="7075195" cy="1095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5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4103" y="1885976"/>
            <a:ext cx="8463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Detail Perancangan Sistem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600" y="2483708"/>
            <a:ext cx="11036300" cy="3649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49A41-5B68-4203-A3E6-86B44E4694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3974203" y="591588"/>
            <a:ext cx="3419346" cy="73838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C6EFB-3E28-4C9E-82AD-9F8E67305A11}"/>
              </a:ext>
            </a:extLst>
          </p:cNvPr>
          <p:cNvSpPr txBox="1"/>
          <p:nvPr/>
        </p:nvSpPr>
        <p:spPr>
          <a:xfrm>
            <a:off x="1885563" y="5505238"/>
            <a:ext cx="24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End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FCF25-12A1-4D38-BADB-CAE02909DA5A}"/>
              </a:ext>
            </a:extLst>
          </p:cNvPr>
          <p:cNvSpPr txBox="1"/>
          <p:nvPr/>
        </p:nvSpPr>
        <p:spPr>
          <a:xfrm>
            <a:off x="4688225" y="5560414"/>
            <a:ext cx="20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Router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4CF98-3950-445A-912F-AEA41F30CC62}"/>
              </a:ext>
            </a:extLst>
          </p:cNvPr>
          <p:cNvSpPr txBox="1"/>
          <p:nvPr/>
        </p:nvSpPr>
        <p:spPr>
          <a:xfrm>
            <a:off x="7190559" y="5560414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ZigBee Coordinator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1EDF88-A4DA-48CF-B1E3-E26BAEBF5E06}"/>
              </a:ext>
            </a:extLst>
          </p:cNvPr>
          <p:cNvSpPr/>
          <p:nvPr/>
        </p:nvSpPr>
        <p:spPr>
          <a:xfrm>
            <a:off x="1991930" y="3373003"/>
            <a:ext cx="309093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7DD0C-99CE-474F-AF08-B572914BC555}"/>
              </a:ext>
            </a:extLst>
          </p:cNvPr>
          <p:cNvSpPr/>
          <p:nvPr/>
        </p:nvSpPr>
        <p:spPr>
          <a:xfrm>
            <a:off x="7611414" y="3429000"/>
            <a:ext cx="148105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0B2E53-B1F6-4987-9A25-E4CC44903218}"/>
              </a:ext>
            </a:extLst>
          </p:cNvPr>
          <p:cNvSpPr/>
          <p:nvPr/>
        </p:nvSpPr>
        <p:spPr>
          <a:xfrm>
            <a:off x="4909877" y="3354054"/>
            <a:ext cx="148104" cy="1662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26B5B-C01E-4F23-BBEC-10E0ED6E39D3}"/>
              </a:ext>
            </a:extLst>
          </p:cNvPr>
          <p:cNvCxnSpPr>
            <a:cxnSpLocks/>
          </p:cNvCxnSpPr>
          <p:nvPr/>
        </p:nvCxnSpPr>
        <p:spPr>
          <a:xfrm flipV="1">
            <a:off x="8937036" y="3354054"/>
            <a:ext cx="998122" cy="42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AC8A3F-AE31-4F2E-B033-6AD1EEBFFF1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693239" y="4161109"/>
            <a:ext cx="1377675" cy="32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F60229-0826-413B-8B5D-B71E4075AE9F}"/>
              </a:ext>
            </a:extLst>
          </p:cNvPr>
          <p:cNvCxnSpPr>
            <a:cxnSpLocks/>
          </p:cNvCxnSpPr>
          <p:nvPr/>
        </p:nvCxnSpPr>
        <p:spPr>
          <a:xfrm>
            <a:off x="8693239" y="4977851"/>
            <a:ext cx="1220225" cy="20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3C77B2-991A-4BB6-8AB0-1613EE5DE21F}"/>
              </a:ext>
            </a:extLst>
          </p:cNvPr>
          <p:cNvSpPr txBox="1"/>
          <p:nvPr/>
        </p:nvSpPr>
        <p:spPr>
          <a:xfrm>
            <a:off x="9482189" y="3045388"/>
            <a:ext cx="20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2A62C-2AE8-41CF-99F7-2C9E549C166A}"/>
              </a:ext>
            </a:extLst>
          </p:cNvPr>
          <p:cNvSpPr txBox="1"/>
          <p:nvPr/>
        </p:nvSpPr>
        <p:spPr>
          <a:xfrm>
            <a:off x="10070914" y="397644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212D0-FEF4-4277-AE9E-5EBCCB1BFB87}"/>
              </a:ext>
            </a:extLst>
          </p:cNvPr>
          <p:cNvSpPr txBox="1"/>
          <p:nvPr/>
        </p:nvSpPr>
        <p:spPr>
          <a:xfrm>
            <a:off x="9887905" y="501668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Modul 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A240-934B-45F3-A103-57C1746EF185}"/>
              </a:ext>
            </a:extLst>
          </p:cNvPr>
          <p:cNvSpPr txBox="1"/>
          <p:nvPr/>
        </p:nvSpPr>
        <p:spPr>
          <a:xfrm>
            <a:off x="435932" y="2610113"/>
            <a:ext cx="203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Mega 2560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BD548D-32D5-48B0-ADDF-64233A62C108}"/>
              </a:ext>
            </a:extLst>
          </p:cNvPr>
          <p:cNvSpPr txBox="1"/>
          <p:nvPr/>
        </p:nvSpPr>
        <p:spPr>
          <a:xfrm>
            <a:off x="444327" y="324433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C41A0-9DC8-4AB9-A6BA-40D4E70E7890}"/>
              </a:ext>
            </a:extLst>
          </p:cNvPr>
          <p:cNvSpPr txBox="1"/>
          <p:nvPr/>
        </p:nvSpPr>
        <p:spPr>
          <a:xfrm>
            <a:off x="444327" y="397555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Modul S2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6EE6B6-FB72-4826-8E27-F3E7354E31CA}"/>
              </a:ext>
            </a:extLst>
          </p:cNvPr>
          <p:cNvCxnSpPr>
            <a:cxnSpLocks/>
          </p:cNvCxnSpPr>
          <p:nvPr/>
        </p:nvCxnSpPr>
        <p:spPr>
          <a:xfrm flipH="1" flipV="1">
            <a:off x="1775321" y="2958615"/>
            <a:ext cx="859265" cy="50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FABAEC-9CD3-48E1-9F88-0415672B5035}"/>
              </a:ext>
            </a:extLst>
          </p:cNvPr>
          <p:cNvCxnSpPr>
            <a:cxnSpLocks/>
          </p:cNvCxnSpPr>
          <p:nvPr/>
        </p:nvCxnSpPr>
        <p:spPr>
          <a:xfrm flipH="1" flipV="1">
            <a:off x="1407572" y="3564384"/>
            <a:ext cx="1498598" cy="75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3ECA4-D007-4400-B180-04E4BF0A9AFB}"/>
              </a:ext>
            </a:extLst>
          </p:cNvPr>
          <p:cNvCxnSpPr>
            <a:cxnSpLocks/>
          </p:cNvCxnSpPr>
          <p:nvPr/>
        </p:nvCxnSpPr>
        <p:spPr>
          <a:xfrm flipH="1" flipV="1">
            <a:off x="1715010" y="4304522"/>
            <a:ext cx="1377787" cy="44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142762-6AB8-4388-A9C9-2089FF88C976}"/>
              </a:ext>
            </a:extLst>
          </p:cNvPr>
          <p:cNvSpPr txBox="1"/>
          <p:nvPr/>
        </p:nvSpPr>
        <p:spPr>
          <a:xfrm>
            <a:off x="465669" y="4657548"/>
            <a:ext cx="1444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MicroSd</a:t>
            </a:r>
            <a:r>
              <a:rPr lang="en-US" dirty="0"/>
              <a:t> Card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9CFE96-D6C9-4E9F-9F48-A6F1CA762B70}"/>
              </a:ext>
            </a:extLst>
          </p:cNvPr>
          <p:cNvCxnSpPr>
            <a:cxnSpLocks/>
          </p:cNvCxnSpPr>
          <p:nvPr/>
        </p:nvCxnSpPr>
        <p:spPr>
          <a:xfrm flipH="1" flipV="1">
            <a:off x="1836451" y="4929608"/>
            <a:ext cx="1209712" cy="22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FEB4DC0-26C5-4D5F-B3C5-767D1F61F99E}"/>
              </a:ext>
            </a:extLst>
          </p:cNvPr>
          <p:cNvSpPr txBox="1"/>
          <p:nvPr/>
        </p:nvSpPr>
        <p:spPr>
          <a:xfrm>
            <a:off x="6135515" y="2631754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CC5F2D-BCC0-49EF-9A8A-1CEC1A13E135}"/>
              </a:ext>
            </a:extLst>
          </p:cNvPr>
          <p:cNvSpPr txBox="1"/>
          <p:nvPr/>
        </p:nvSpPr>
        <p:spPr>
          <a:xfrm>
            <a:off x="6519568" y="326833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XBee</a:t>
            </a:r>
            <a:r>
              <a:rPr lang="en-US" dirty="0"/>
              <a:t> Shield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270435-0148-421F-A968-F1E78F54B82F}"/>
              </a:ext>
            </a:extLst>
          </p:cNvPr>
          <p:cNvSpPr txBox="1"/>
          <p:nvPr/>
        </p:nvSpPr>
        <p:spPr>
          <a:xfrm>
            <a:off x="6530005" y="4719103"/>
            <a:ext cx="132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XBee</a:t>
            </a:r>
            <a:r>
              <a:rPr lang="en-US" sz="1400" dirty="0"/>
              <a:t> Modul S2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9DE55-FC9D-4B40-89E5-E523E1D0CA16}"/>
              </a:ext>
            </a:extLst>
          </p:cNvPr>
          <p:cNvCxnSpPr/>
          <p:nvPr/>
        </p:nvCxnSpPr>
        <p:spPr>
          <a:xfrm flipV="1">
            <a:off x="6148226" y="3007154"/>
            <a:ext cx="705627" cy="60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001EB4-AABD-43C9-B119-A06A3A6860C9}"/>
              </a:ext>
            </a:extLst>
          </p:cNvPr>
          <p:cNvCxnSpPr/>
          <p:nvPr/>
        </p:nvCxnSpPr>
        <p:spPr>
          <a:xfrm flipV="1">
            <a:off x="6000750" y="3613666"/>
            <a:ext cx="589721" cy="78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C89920B-94EB-4315-ACC2-430039836A66}"/>
              </a:ext>
            </a:extLst>
          </p:cNvPr>
          <p:cNvCxnSpPr>
            <a:endCxn id="51" idx="1"/>
          </p:cNvCxnSpPr>
          <p:nvPr/>
        </p:nvCxnSpPr>
        <p:spPr>
          <a:xfrm>
            <a:off x="6051149" y="4867243"/>
            <a:ext cx="478856" cy="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02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" y="1722754"/>
            <a:ext cx="11974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Perancangan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 Data Uji </a:t>
            </a:r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endParaRPr lang="en-US" b="1" dirty="0">
              <a:solidFill>
                <a:srgbClr val="595959"/>
              </a:solidFill>
              <a:latin typeface="Open Sans Light" panose="020B0306030504020204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11965" y="2202923"/>
            <a:ext cx="9475305" cy="3946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E0961F-368D-4538-BC92-B76FD3650A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9182" y="2590635"/>
            <a:ext cx="3589656" cy="16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A4076-0C1B-44FF-9F48-1B98E69FF6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34" y="2607276"/>
            <a:ext cx="3451654" cy="163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9D246D-8C26-4342-B5AD-D363FFFF242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866" y="4325279"/>
            <a:ext cx="3569972" cy="170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334734-B83F-4A55-8F44-9D890519E46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34" y="4374661"/>
            <a:ext cx="3451654" cy="161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D56148-BF11-4878-AD17-89AAA866453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39" y="3290886"/>
            <a:ext cx="3705225" cy="197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8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5970369" y="2991793"/>
            <a:ext cx="5174709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Implementasi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5" y="2188817"/>
            <a:ext cx="390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Coordinator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01790" y="2167593"/>
            <a:ext cx="3842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Coordinator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8DDCBA4-7AC4-4E68-B65C-EC14B12B27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82" y="3004529"/>
            <a:ext cx="3027496" cy="245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FD1A5-6AC1-4866-81C7-9E225286FD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8722" y="3004529"/>
            <a:ext cx="2859110" cy="27570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63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3" y="2153117"/>
            <a:ext cx="390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Router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48335" y="2151587"/>
            <a:ext cx="3902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Router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46F2DF5-FFF2-4B8C-A03D-669F0FA1E3C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1912" y="2830780"/>
            <a:ext cx="2632949" cy="27033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97E3B-F331-4C5A-9CFC-FB409C61A7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7988" y="2938193"/>
            <a:ext cx="3223083" cy="2417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0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3600" dirty="0">
                <a:solidFill>
                  <a:schemeClr val="bg1"/>
                </a:solidFill>
                <a:latin typeface="Bebas"/>
              </a:rPr>
              <a:t>Implementasi</a:t>
            </a:r>
            <a:endParaRPr lang="en-US" sz="36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0904" y="2098664"/>
            <a:ext cx="3909391" cy="383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0903" y="2153117"/>
            <a:ext cx="390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Rancangan Node ZigBee End Device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5077" y="2098664"/>
            <a:ext cx="3909391" cy="3756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48335" y="2151587"/>
            <a:ext cx="3902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Implementasi Node ZigBee End Device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47252" y="4014205"/>
            <a:ext cx="149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24C5DC0-8E6F-49DE-B0C7-F6D21511DE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0929" y="2834109"/>
            <a:ext cx="3279735" cy="2779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5A01FD-8EA5-4D8D-BC22-3FAB1B36CA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4" y="2978068"/>
            <a:ext cx="3317217" cy="249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1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66317" y="2438533"/>
            <a:ext cx="5174709" cy="19809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Uji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Coba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Evaluasi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4"/>
          <p:cNvSpPr txBox="1">
            <a:spLocks noGrp="1"/>
          </p:cNvSpPr>
          <p:nvPr>
            <p:ph type="ctrTitle"/>
          </p:nvPr>
        </p:nvSpPr>
        <p:spPr>
          <a:xfrm>
            <a:off x="172278" y="1520428"/>
            <a:ext cx="11930022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600" b="1" dirty="0">
                <a:latin typeface="Open Sans Light" panose="020B0306030504020204"/>
              </a:rPr>
              <a:t>IMPLEMENTASI KOMPRESI ADAPTIVE MENGGUNAKAN METODE HEATSHRINK UNTUK PENGIRIMAN DATA PADA WIRELESS SENSOR NETWORK BERBASIS ZIGBEE</a:t>
            </a:r>
            <a:endParaRPr lang="en-US" sz="3600" dirty="0">
              <a:latin typeface="Open Sans Light" panose="020B0306030504020204"/>
            </a:endParaRPr>
          </a:p>
        </p:txBody>
      </p:sp>
      <p:sp>
        <p:nvSpPr>
          <p:cNvPr id="5" name="Shape 55"/>
          <p:cNvSpPr txBox="1">
            <a:spLocks noGrp="1"/>
          </p:cNvSpPr>
          <p:nvPr>
            <p:ph type="subTitle" idx="1"/>
          </p:nvPr>
        </p:nvSpPr>
        <p:spPr>
          <a:xfrm>
            <a:off x="1835692" y="3609978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Muhamad Hendri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Febriansyah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(05111440000036)</a:t>
            </a:r>
            <a:endParaRPr lang="id" sz="2000" dirty="0">
              <a:solidFill>
                <a:schemeClr val="tx1">
                  <a:lumMod val="85000"/>
                  <a:lumOff val="1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26527" y="4357848"/>
            <a:ext cx="3338945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55"/>
          <p:cNvSpPr txBox="1">
            <a:spLocks/>
          </p:cNvSpPr>
          <p:nvPr/>
        </p:nvSpPr>
        <p:spPr>
          <a:xfrm>
            <a:off x="1459624" y="4709419"/>
            <a:ext cx="8520600" cy="79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Waskitho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Wibisono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S.Kom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., M.Eng.,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Ph.D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| 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Ir.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Muchammad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Husni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s-ES" sz="180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M.Kom</a:t>
            </a:r>
            <a:r>
              <a:rPr lang="es-E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 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id" sz="1800" dirty="0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70" y="5836338"/>
            <a:ext cx="520699" cy="5206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54" y="5836338"/>
            <a:ext cx="1002827" cy="54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87118"/>
          <a:stretch/>
        </p:blipFill>
        <p:spPr>
          <a:xfrm>
            <a:off x="6680837" y="5893141"/>
            <a:ext cx="621111" cy="4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7003" y="1893714"/>
            <a:ext cx="596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Jenis Uji Coba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51584" y="3129832"/>
            <a:ext cx="940904" cy="278299"/>
            <a:chOff x="2517913" y="3061249"/>
            <a:chExt cx="940904" cy="27829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31165" y="3061249"/>
              <a:ext cx="0" cy="27432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517913" y="3339548"/>
              <a:ext cx="940904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611757" y="3129832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Uji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fungsionalitas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64836" y="4315154"/>
            <a:ext cx="940904" cy="278299"/>
            <a:chOff x="2517913" y="3061249"/>
            <a:chExt cx="940904" cy="27829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531165" y="3061249"/>
              <a:ext cx="0" cy="27432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517913" y="3339548"/>
              <a:ext cx="940904" cy="0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625009" y="4315154"/>
            <a:ext cx="250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Uji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performa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4239" y="1775018"/>
            <a:ext cx="11318820" cy="4267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69036" y="1814005"/>
            <a:ext cx="596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Membaca Data dari </a:t>
            </a:r>
            <a:r>
              <a:rPr lang="en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SDcard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uj1-584">
            <a:extLst>
              <a:ext uri="{FF2B5EF4-FFF2-40B4-BE49-F238E27FC236}">
                <a16:creationId xmlns:a16="http://schemas.microsoft.com/office/drawing/2014/main" id="{E02D0C7D-3958-4150-8D09-A578E793E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3" y="2471616"/>
            <a:ext cx="3402654" cy="137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uj1-980">
            <a:extLst>
              <a:ext uri="{FF2B5EF4-FFF2-40B4-BE49-F238E27FC236}">
                <a16:creationId xmlns:a16="http://schemas.microsoft.com/office/drawing/2014/main" id="{0BA9F43F-7AFA-4DB5-ACCA-0E2AB5AF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72" y="2473280"/>
            <a:ext cx="340265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uj1-1280">
            <a:extLst>
              <a:ext uri="{FF2B5EF4-FFF2-40B4-BE49-F238E27FC236}">
                <a16:creationId xmlns:a16="http://schemas.microsoft.com/office/drawing/2014/main" id="{6424154B-22DD-40D8-BBDF-E2A21C43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34" y="2454147"/>
            <a:ext cx="340265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uj1-1345">
            <a:extLst>
              <a:ext uri="{FF2B5EF4-FFF2-40B4-BE49-F238E27FC236}">
                <a16:creationId xmlns:a16="http://schemas.microsoft.com/office/drawing/2014/main" id="{E55B290E-D1F9-41E6-BA4B-451B30E1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45" y="4332410"/>
            <a:ext cx="3402654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uj1-1640">
            <a:extLst>
              <a:ext uri="{FF2B5EF4-FFF2-40B4-BE49-F238E27FC236}">
                <a16:creationId xmlns:a16="http://schemas.microsoft.com/office/drawing/2014/main" id="{1357CEEE-4038-46A3-BA26-591ECA44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92" y="4318515"/>
            <a:ext cx="37052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77CB4-816B-45C1-95E2-22BE64720553}"/>
              </a:ext>
            </a:extLst>
          </p:cNvPr>
          <p:cNvSpPr txBox="1"/>
          <p:nvPr/>
        </p:nvSpPr>
        <p:spPr>
          <a:xfrm>
            <a:off x="1431614" y="3852633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584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72FC9-6713-40DD-8DF3-B1659A80EA61}"/>
              </a:ext>
            </a:extLst>
          </p:cNvPr>
          <p:cNvSpPr txBox="1"/>
          <p:nvPr/>
        </p:nvSpPr>
        <p:spPr>
          <a:xfrm>
            <a:off x="5427477" y="3831175"/>
            <a:ext cx="135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980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1A170-7A67-479A-AB2C-FB43D40610B7}"/>
              </a:ext>
            </a:extLst>
          </p:cNvPr>
          <p:cNvSpPr txBox="1"/>
          <p:nvPr/>
        </p:nvSpPr>
        <p:spPr>
          <a:xfrm>
            <a:off x="9177303" y="3831575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1280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8C565-4992-4ED1-86A6-B17DA3628231}"/>
              </a:ext>
            </a:extLst>
          </p:cNvPr>
          <p:cNvSpPr txBox="1"/>
          <p:nvPr/>
        </p:nvSpPr>
        <p:spPr>
          <a:xfrm>
            <a:off x="3587942" y="5708595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1345 </a:t>
            </a:r>
            <a:r>
              <a:rPr lang="en-US" dirty="0" err="1"/>
              <a:t>karakter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D1D3F-D95C-431A-935D-2DFC6DD2CF70}"/>
              </a:ext>
            </a:extLst>
          </p:cNvPr>
          <p:cNvSpPr txBox="1"/>
          <p:nvPr/>
        </p:nvSpPr>
        <p:spPr>
          <a:xfrm>
            <a:off x="7557338" y="5712108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1870 </a:t>
            </a:r>
            <a:r>
              <a:rPr lang="en-US" dirty="0" err="1"/>
              <a:t>karakter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0100" y="1991973"/>
            <a:ext cx="11023600" cy="382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Kompresi Data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8E1EC7-8376-4C61-A06F-288C1F0E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2660"/>
              </p:ext>
            </p:extLst>
          </p:nvPr>
        </p:nvGraphicFramePr>
        <p:xfrm>
          <a:off x="1443218" y="2560849"/>
          <a:ext cx="5495564" cy="31402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950">
                  <a:extLst>
                    <a:ext uri="{9D8B030D-6E8A-4147-A177-3AD203B41FA5}">
                      <a16:colId xmlns:a16="http://schemas.microsoft.com/office/drawing/2014/main" val="1955590413"/>
                    </a:ext>
                  </a:extLst>
                </a:gridCol>
                <a:gridCol w="698950">
                  <a:extLst>
                    <a:ext uri="{9D8B030D-6E8A-4147-A177-3AD203B41FA5}">
                      <a16:colId xmlns:a16="http://schemas.microsoft.com/office/drawing/2014/main" val="1958393291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951212245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3904822009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4003229397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2508360154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437156365"/>
                    </a:ext>
                  </a:extLst>
                </a:gridCol>
                <a:gridCol w="682944">
                  <a:extLst>
                    <a:ext uri="{9D8B030D-6E8A-4147-A177-3AD203B41FA5}">
                      <a16:colId xmlns:a16="http://schemas.microsoft.com/office/drawing/2014/main" val="3923211418"/>
                    </a:ext>
                  </a:extLst>
                </a:gridCol>
              </a:tblGrid>
              <a:tr h="746297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Kompresi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862010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867528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berhasil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49922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74559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15837"/>
                  </a:ext>
                </a:extLst>
              </a:tr>
              <a:tr h="4787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0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E5F9D7-6FA3-42ED-B935-B0AE7A90AD79}"/>
              </a:ext>
            </a:extLst>
          </p:cNvPr>
          <p:cNvSpPr txBox="1"/>
          <p:nvPr/>
        </p:nvSpPr>
        <p:spPr>
          <a:xfrm>
            <a:off x="7070608" y="2861061"/>
            <a:ext cx="4621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Heatshrink</a:t>
            </a:r>
            <a:r>
              <a:rPr lang="en-US" dirty="0"/>
              <a:t> (</a:t>
            </a:r>
            <a:r>
              <a:rPr lang="en-US" dirty="0" err="1"/>
              <a:t>ukuran</a:t>
            </a:r>
            <a:r>
              <a:rPr lang="en-US" dirty="0"/>
              <a:t> window, </a:t>
            </a:r>
            <a:r>
              <a:rPr lang="en-US" dirty="0" err="1"/>
              <a:t>ukuran</a:t>
            </a:r>
            <a:r>
              <a:rPr lang="en-US" dirty="0"/>
              <a:t> lookahead)</a:t>
            </a:r>
          </a:p>
          <a:p>
            <a:pPr algn="ctr"/>
            <a:r>
              <a:rPr lang="en-US" dirty="0"/>
              <a:t>=</a:t>
            </a:r>
          </a:p>
          <a:p>
            <a:pPr algn="ctr"/>
            <a:r>
              <a:rPr lang="en-US" dirty="0"/>
              <a:t>HS(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91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2140" y="1991973"/>
            <a:ext cx="7563018" cy="3826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Dekompresi Data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8E1EC7-8376-4C61-A06F-288C1F0E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96071"/>
              </p:ext>
            </p:extLst>
          </p:nvPr>
        </p:nvGraphicFramePr>
        <p:xfrm>
          <a:off x="3367229" y="2614264"/>
          <a:ext cx="5572838" cy="3127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8778">
                  <a:extLst>
                    <a:ext uri="{9D8B030D-6E8A-4147-A177-3AD203B41FA5}">
                      <a16:colId xmlns:a16="http://schemas.microsoft.com/office/drawing/2014/main" val="1955590413"/>
                    </a:ext>
                  </a:extLst>
                </a:gridCol>
                <a:gridCol w="708778">
                  <a:extLst>
                    <a:ext uri="{9D8B030D-6E8A-4147-A177-3AD203B41FA5}">
                      <a16:colId xmlns:a16="http://schemas.microsoft.com/office/drawing/2014/main" val="1958393291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951212245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3904822009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003229397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2508360154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437156365"/>
                    </a:ext>
                  </a:extLst>
                </a:gridCol>
                <a:gridCol w="692547">
                  <a:extLst>
                    <a:ext uri="{9D8B030D-6E8A-4147-A177-3AD203B41FA5}">
                      <a16:colId xmlns:a16="http://schemas.microsoft.com/office/drawing/2014/main" val="3923211418"/>
                    </a:ext>
                  </a:extLst>
                </a:gridCol>
              </a:tblGrid>
              <a:tr h="743236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Dekompresi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862010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2867528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berhasil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berhasil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49922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74559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15837"/>
                  </a:ext>
                </a:extLst>
              </a:tr>
              <a:tr h="47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berhasil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gagal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8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0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79341" y="1936556"/>
            <a:ext cx="8748616" cy="3937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8136" y="2080680"/>
            <a:ext cx="473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Uji Coba Fungsionalitas - Kompresi Adaptive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9D1D3-5805-4BCD-8030-9BC79E2306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4" y="2915761"/>
            <a:ext cx="3875022" cy="192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B9005-7F79-4ED7-8FBC-7957C88AD4D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72" y="2971177"/>
            <a:ext cx="3917046" cy="1872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5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03713" y="2080680"/>
            <a:ext cx="774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- Efektifitas Kompresi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C25CBC-125A-46BE-8105-F13B9AB18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04689"/>
              </p:ext>
            </p:extLst>
          </p:nvPr>
        </p:nvGraphicFramePr>
        <p:xfrm>
          <a:off x="1037563" y="2638059"/>
          <a:ext cx="5524469" cy="3338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3872">
                  <a:extLst>
                    <a:ext uri="{9D8B030D-6E8A-4147-A177-3AD203B41FA5}">
                      <a16:colId xmlns:a16="http://schemas.microsoft.com/office/drawing/2014/main" val="1947201948"/>
                    </a:ext>
                  </a:extLst>
                </a:gridCol>
                <a:gridCol w="800029">
                  <a:extLst>
                    <a:ext uri="{9D8B030D-6E8A-4147-A177-3AD203B41FA5}">
                      <a16:colId xmlns:a16="http://schemas.microsoft.com/office/drawing/2014/main" val="969475641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1499176090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808327808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550777212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2999378895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2406256556"/>
                    </a:ext>
                  </a:extLst>
                </a:gridCol>
                <a:gridCol w="668428">
                  <a:extLst>
                    <a:ext uri="{9D8B030D-6E8A-4147-A177-3AD203B41FA5}">
                      <a16:colId xmlns:a16="http://schemas.microsoft.com/office/drawing/2014/main" val="3429608840"/>
                    </a:ext>
                  </a:extLst>
                </a:gridCol>
              </a:tblGrid>
              <a:tr h="27729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Panjang Data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Uji </a:t>
                      </a:r>
                      <a:r>
                        <a:rPr lang="en-US" sz="1300" dirty="0" err="1">
                          <a:effectLst/>
                        </a:rPr>
                        <a:t>Coba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Konfigurasi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76729"/>
                  </a:ext>
                </a:extLst>
              </a:tr>
              <a:tr h="510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334389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584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9.3%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24.4%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31.8%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49.4%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59.8%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dirty="0">
                          <a:effectLst/>
                        </a:rPr>
                        <a:t>56.7%</a:t>
                      </a:r>
                      <a:endParaRPr lang="en-US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7859385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9.6%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19.9%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32.3%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49.1%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54.5%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60.5%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426080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10.0%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16.8%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37.4%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45.9%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50.2%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91210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10.2%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17.0%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37.7%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45.9%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54.5%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30283"/>
                  </a:ext>
                </a:extLst>
              </a:tr>
              <a:tr h="5101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Efektifitas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5.1%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11.2%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20.4%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b="1" dirty="0">
                          <a:effectLst/>
                        </a:rPr>
                        <a:t>27.8%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13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BB17C14-45BB-4156-83D1-6836574CF4C2}"/>
              </a:ext>
            </a:extLst>
          </p:cNvPr>
          <p:cNvSpPr/>
          <p:nvPr/>
        </p:nvSpPr>
        <p:spPr>
          <a:xfrm>
            <a:off x="876300" y="1991973"/>
            <a:ext cx="10782300" cy="4141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9E15C-0B34-4C3F-902F-C5E97907DB96}"/>
                  </a:ext>
                </a:extLst>
              </p:cNvPr>
              <p:cNvSpPr txBox="1"/>
              <p:nvPr/>
            </p:nvSpPr>
            <p:spPr>
              <a:xfrm>
                <a:off x="6723295" y="3160784"/>
                <a:ext cx="502420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Efektifitas =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𝑝𝑎𝑛𝑗𝑎𝑛𝑔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𝑠𝑒𝑡𝑒𝑙𝑎h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𝑘𝑜𝑚𝑝𝑟𝑒𝑠𝑖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𝑝𝑎𝑛𝑗𝑎𝑛𝑔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𝑠𝑒𝑏𝑒𝑙𝑢𝑚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𝑘𝑜𝑚𝑝𝑟𝑒𝑠𝑖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E9E15C-0B34-4C3F-902F-C5E97907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295" y="3160784"/>
                <a:ext cx="5024205" cy="478593"/>
              </a:xfrm>
              <a:prstGeom prst="rect">
                <a:avLst/>
              </a:prstGeom>
              <a:blipFill>
                <a:blip r:embed="rId3"/>
                <a:stretch>
                  <a:fillRect l="-7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4151" y="2233896"/>
            <a:ext cx="8278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Evaluasi Pengujian Performa Sistem – Akurasi Pengiriman Data ZigBee pada Jaringan </a:t>
            </a:r>
            <a:r>
              <a:rPr lang="en" sz="2000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Single Hop</a:t>
            </a:r>
            <a:endParaRPr lang="en-US" sz="2000" i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3"/>
            <a:ext cx="9157252" cy="340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ED909A-B37E-491C-8A5B-DC796B40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3434"/>
              </p:ext>
            </p:extLst>
          </p:nvPr>
        </p:nvGraphicFramePr>
        <p:xfrm>
          <a:off x="3245707" y="3294617"/>
          <a:ext cx="5700585" cy="193224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99540">
                  <a:extLst>
                    <a:ext uri="{9D8B030D-6E8A-4147-A177-3AD203B41FA5}">
                      <a16:colId xmlns:a16="http://schemas.microsoft.com/office/drawing/2014/main" val="1477068775"/>
                    </a:ext>
                  </a:extLst>
                </a:gridCol>
                <a:gridCol w="1899540">
                  <a:extLst>
                    <a:ext uri="{9D8B030D-6E8A-4147-A177-3AD203B41FA5}">
                      <a16:colId xmlns:a16="http://schemas.microsoft.com/office/drawing/2014/main" val="1563141088"/>
                    </a:ext>
                  </a:extLst>
                </a:gridCol>
                <a:gridCol w="1901505">
                  <a:extLst>
                    <a:ext uri="{9D8B030D-6E8A-4147-A177-3AD203B41FA5}">
                      <a16:colId xmlns:a16="http://schemas.microsoft.com/office/drawing/2014/main" val="2641678763"/>
                    </a:ext>
                  </a:extLst>
                </a:gridCol>
              </a:tblGrid>
              <a:tr h="644081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Akurasi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Pengiriman</a:t>
                      </a:r>
                      <a:r>
                        <a:rPr lang="en-US" sz="1800" dirty="0">
                          <a:effectLst/>
                        </a:rPr>
                        <a:t> ZigBee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9843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±10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±20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±30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259104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100%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86,8%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69 ,5 %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5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5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4151" y="2233896"/>
            <a:ext cx="8278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Akurasi Pengiriman Data ZigBee pada Jaringan </a:t>
            </a:r>
            <a:r>
              <a:rPr lang="en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Multi Hop</a:t>
            </a:r>
            <a:endParaRPr lang="en-US" sz="2000" i="1" dirty="0"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3"/>
            <a:ext cx="9157252" cy="3401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ED909A-B37E-491C-8A5B-DC796B40A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64196"/>
              </p:ext>
            </p:extLst>
          </p:nvPr>
        </p:nvGraphicFramePr>
        <p:xfrm>
          <a:off x="3245707" y="3294617"/>
          <a:ext cx="5700585" cy="193224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99540">
                  <a:extLst>
                    <a:ext uri="{9D8B030D-6E8A-4147-A177-3AD203B41FA5}">
                      <a16:colId xmlns:a16="http://schemas.microsoft.com/office/drawing/2014/main" val="1477068775"/>
                    </a:ext>
                  </a:extLst>
                </a:gridCol>
                <a:gridCol w="1899540">
                  <a:extLst>
                    <a:ext uri="{9D8B030D-6E8A-4147-A177-3AD203B41FA5}">
                      <a16:colId xmlns:a16="http://schemas.microsoft.com/office/drawing/2014/main" val="1563141088"/>
                    </a:ext>
                  </a:extLst>
                </a:gridCol>
                <a:gridCol w="1901505">
                  <a:extLst>
                    <a:ext uri="{9D8B030D-6E8A-4147-A177-3AD203B41FA5}">
                      <a16:colId xmlns:a16="http://schemas.microsoft.com/office/drawing/2014/main" val="2641678763"/>
                    </a:ext>
                  </a:extLst>
                </a:gridCol>
              </a:tblGrid>
              <a:tr h="644081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Akurasi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Pengiriman</a:t>
                      </a:r>
                      <a:r>
                        <a:rPr lang="en-US" sz="1800" dirty="0">
                          <a:effectLst/>
                        </a:rPr>
                        <a:t> ZigBee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089843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±10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±20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±30 meter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259104"/>
                  </a:ext>
                </a:extLst>
              </a:tr>
              <a:tr h="644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100%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90,6%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82,6 %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5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Rancang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Bangun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Deteksi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Pergerakan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Tanah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Analisis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Silentt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Zone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Jaringan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Sensor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Nirkabel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Tersebar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9775" y="2080680"/>
            <a:ext cx="8967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Waktu Kompresi 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2"/>
            <a:ext cx="9157252" cy="393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A98B87-71AD-4032-BBA4-6BE4796A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42766"/>
              </p:ext>
            </p:extLst>
          </p:nvPr>
        </p:nvGraphicFramePr>
        <p:xfrm>
          <a:off x="3329943" y="2568842"/>
          <a:ext cx="5532114" cy="3282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002">
                  <a:extLst>
                    <a:ext uri="{9D8B030D-6E8A-4147-A177-3AD203B41FA5}">
                      <a16:colId xmlns:a16="http://schemas.microsoft.com/office/drawing/2014/main" val="1659549832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40251339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2153387745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283656068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4000728183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653105944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41947488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765765269"/>
                    </a:ext>
                  </a:extLst>
                </a:gridCol>
              </a:tblGrid>
              <a:tr h="25251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Panjang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Uji Coba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Konfigurasi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951"/>
                  </a:ext>
                </a:extLst>
              </a:tr>
              <a:tr h="5050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836789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0.05804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0.04692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0.04142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0.03231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0.02948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0.03005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2088711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0.09688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0.08148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0.0688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0.05472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0.0529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0.0499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3746855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0.12733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0.11091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0.0877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0.07781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5923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0.13365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0.11642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0.09174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0.08168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0.08238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44125"/>
                  </a:ext>
                </a:extLst>
              </a:tr>
              <a:tr h="5050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0.19124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0.16759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0.14966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0.14012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</a:t>
                      </a:r>
                      <a:r>
                        <a:rPr lang="id-ID" sz="1300" dirty="0">
                          <a:effectLst/>
                        </a:rPr>
                        <a:t>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6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72139" y="2080680"/>
            <a:ext cx="756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Evaluasi Pengujian Performa Sistem – Waktu Dekompresi Data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4974" y="1991972"/>
            <a:ext cx="9157252" cy="3937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A7100C-9C91-474E-89B2-D60B727BC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10431"/>
              </p:ext>
            </p:extLst>
          </p:nvPr>
        </p:nvGraphicFramePr>
        <p:xfrm>
          <a:off x="3103808" y="2569498"/>
          <a:ext cx="6130344" cy="3249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032">
                  <a:extLst>
                    <a:ext uri="{9D8B030D-6E8A-4147-A177-3AD203B41FA5}">
                      <a16:colId xmlns:a16="http://schemas.microsoft.com/office/drawing/2014/main" val="2460993833"/>
                    </a:ext>
                  </a:extLst>
                </a:gridCol>
                <a:gridCol w="621120">
                  <a:extLst>
                    <a:ext uri="{9D8B030D-6E8A-4147-A177-3AD203B41FA5}">
                      <a16:colId xmlns:a16="http://schemas.microsoft.com/office/drawing/2014/main" val="1634675889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448891210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282431967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2901970438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3169106783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237684886"/>
                    </a:ext>
                  </a:extLst>
                </a:gridCol>
                <a:gridCol w="787032">
                  <a:extLst>
                    <a:ext uri="{9D8B030D-6E8A-4147-A177-3AD203B41FA5}">
                      <a16:colId xmlns:a16="http://schemas.microsoft.com/office/drawing/2014/main" val="1733936306"/>
                    </a:ext>
                  </a:extLst>
                </a:gridCol>
              </a:tblGrid>
              <a:tr h="292674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Panjang Data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Uji Coba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Konfigurasi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584" marR="94584" marT="47292" marB="4729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79907"/>
                  </a:ext>
                </a:extLst>
              </a:tr>
              <a:tr h="492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(4,3)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(5,4)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(6,5)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(7,6)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(8,7)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HS (9,8)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2669849553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0.020436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0.018062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0.016648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0.013286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0.011669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0.011856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1944758105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0.033833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0.031182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0.027464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0.022094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0.01983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0.018288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extLst>
                  <a:ext uri="{0D108BD9-81ED-4DB2-BD59-A6C34878D82A}">
                    <a16:rowId xmlns:a16="http://schemas.microsoft.com/office/drawing/2014/main" val="1475022907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1280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0.044415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0.042452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0.034629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0.030599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0.027731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69809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1345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0.046591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0.044518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0.036244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0.032141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0.028978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92447"/>
                  </a:ext>
                </a:extLst>
              </a:tr>
              <a:tr h="492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1870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Waktu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0.066589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0.064135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0.059676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>
                          <a:effectLst/>
                        </a:rPr>
                        <a:t>0.055481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300" dirty="0">
                          <a:effectLst/>
                        </a:rPr>
                        <a:t>gagal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938" marR="70938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27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7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Outline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grpSp>
        <p:nvGrpSpPr>
          <p:cNvPr id="16" name="Group 146"/>
          <p:cNvGrpSpPr/>
          <p:nvPr/>
        </p:nvGrpSpPr>
        <p:grpSpPr>
          <a:xfrm>
            <a:off x="728870" y="2033309"/>
            <a:ext cx="2117175" cy="3980940"/>
            <a:chOff x="0" y="0"/>
            <a:chExt cx="2367098" cy="4450872"/>
          </a:xfrm>
        </p:grpSpPr>
        <p:sp>
          <p:nvSpPr>
            <p:cNvPr id="17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sz="2400" dirty="0" err="1">
                  <a:latin typeface="Open Sans Light" panose="020B0306030504020204"/>
                </a:rPr>
                <a:t>Pendahuluan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19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Pendahuluan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20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45"/>
            <p:cNvSpPr/>
            <p:nvPr/>
          </p:nvSpPr>
          <p:spPr>
            <a:xfrm>
              <a:off x="170385" y="532625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Berisi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latar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belakang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rumusan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masalah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batasan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serta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tujuan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dan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manfaat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.</a:t>
              </a:r>
            </a:p>
          </p:txBody>
        </p:sp>
      </p:grpSp>
      <p:grpSp>
        <p:nvGrpSpPr>
          <p:cNvPr id="46" name="Group 146"/>
          <p:cNvGrpSpPr/>
          <p:nvPr/>
        </p:nvGrpSpPr>
        <p:grpSpPr>
          <a:xfrm>
            <a:off x="2846044" y="1889335"/>
            <a:ext cx="2117175" cy="3980940"/>
            <a:chOff x="0" y="0"/>
            <a:chExt cx="2367098" cy="4450872"/>
          </a:xfrm>
        </p:grpSpPr>
        <p:sp>
          <p:nvSpPr>
            <p:cNvPr id="47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Analisis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Perancangan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49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Analisis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dan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Perancangan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50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145"/>
            <p:cNvSpPr/>
            <p:nvPr/>
          </p:nvSpPr>
          <p:spPr>
            <a:xfrm>
              <a:off x="170385" y="662218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Membahas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dibuat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meliputi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skenario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kasus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penggunaan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,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arsitektur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. data</a:t>
              </a:r>
            </a:p>
          </p:txBody>
        </p:sp>
      </p:grpSp>
      <p:grpSp>
        <p:nvGrpSpPr>
          <p:cNvPr id="52" name="Group 146"/>
          <p:cNvGrpSpPr/>
          <p:nvPr/>
        </p:nvGrpSpPr>
        <p:grpSpPr>
          <a:xfrm>
            <a:off x="4946164" y="1877971"/>
            <a:ext cx="2117175" cy="3980940"/>
            <a:chOff x="0" y="0"/>
            <a:chExt cx="2367098" cy="4450872"/>
          </a:xfrm>
        </p:grpSpPr>
        <p:sp>
          <p:nvSpPr>
            <p:cNvPr id="53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142"/>
            <p:cNvSpPr/>
            <p:nvPr/>
          </p:nvSpPr>
          <p:spPr>
            <a:xfrm>
              <a:off x="19066" y="2660649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Implementasi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55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Implementasi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56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145"/>
            <p:cNvSpPr/>
            <p:nvPr/>
          </p:nvSpPr>
          <p:spPr>
            <a:xfrm>
              <a:off x="205071" y="674924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Implementasi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rancangan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dilakukan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pada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tahap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perancangan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grpSp>
        <p:nvGrpSpPr>
          <p:cNvPr id="58" name="Group 146"/>
          <p:cNvGrpSpPr/>
          <p:nvPr/>
        </p:nvGrpSpPr>
        <p:grpSpPr>
          <a:xfrm>
            <a:off x="7043738" y="1837969"/>
            <a:ext cx="2139876" cy="3980940"/>
            <a:chOff x="0" y="0"/>
            <a:chExt cx="2392478" cy="4450872"/>
          </a:xfrm>
        </p:grpSpPr>
        <p:sp>
          <p:nvSpPr>
            <p:cNvPr id="59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0" name="Shape 142"/>
            <p:cNvSpPr/>
            <p:nvPr/>
          </p:nvSpPr>
          <p:spPr>
            <a:xfrm>
              <a:off x="19066" y="2409438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Pengujian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Evaluasi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61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Pengujian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dan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Evaluasi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62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145"/>
            <p:cNvSpPr/>
            <p:nvPr/>
          </p:nvSpPr>
          <p:spPr>
            <a:xfrm>
              <a:off x="53544" y="676618"/>
              <a:ext cx="2338934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Pengujian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dibuat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dengan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melihat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keluaran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yang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dihasilkan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untuk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mengetahui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kemampuan</a:t>
              </a:r>
              <a:r>
                <a:rPr lang="en-US" sz="13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3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sistem</a:t>
              </a:r>
              <a:endParaRPr lang="en-US" sz="13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grpSp>
        <p:nvGrpSpPr>
          <p:cNvPr id="64" name="Group 146"/>
          <p:cNvGrpSpPr/>
          <p:nvPr/>
        </p:nvGrpSpPr>
        <p:grpSpPr>
          <a:xfrm>
            <a:off x="9143858" y="1837969"/>
            <a:ext cx="2125310" cy="3980940"/>
            <a:chOff x="-9095" y="0"/>
            <a:chExt cx="2376193" cy="4450872"/>
          </a:xfrm>
        </p:grpSpPr>
        <p:sp>
          <p:nvSpPr>
            <p:cNvPr id="65" name="Shape 141"/>
            <p:cNvSpPr/>
            <p:nvPr/>
          </p:nvSpPr>
          <p:spPr>
            <a:xfrm>
              <a:off x="0" y="1565059"/>
              <a:ext cx="2367098" cy="2885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528"/>
                  </a:moveTo>
                  <a:lnTo>
                    <a:pt x="0" y="21600"/>
                  </a:lnTo>
                  <a:lnTo>
                    <a:pt x="0" y="5071"/>
                  </a:lnTo>
                  <a:lnTo>
                    <a:pt x="21600" y="0"/>
                  </a:lnTo>
                  <a:cubicBezTo>
                    <a:pt x="21600" y="0"/>
                    <a:pt x="21600" y="16528"/>
                    <a:pt x="21600" y="16528"/>
                  </a:cubicBezTo>
                  <a:close/>
                </a:path>
              </a:pathLst>
            </a:custGeom>
            <a:solidFill>
              <a:srgbClr val="00C1E8"/>
            </a:solidFill>
            <a:ln w="12700" cap="flat">
              <a:solidFill>
                <a:schemeClr val="bg2">
                  <a:lumMod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320" tIns="20320" rIns="20320" bIns="20320" numCol="1" anchor="ctr">
              <a:noAutofit/>
            </a:bodyPr>
            <a:lstStyle/>
            <a:p>
              <a:pPr defTabSz="584200">
                <a:defRPr sz="2800">
                  <a:solidFill>
                    <a:srgbClr val="02BCD2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66" name="Shape 142"/>
            <p:cNvSpPr/>
            <p:nvPr/>
          </p:nvSpPr>
          <p:spPr>
            <a:xfrm>
              <a:off x="-9095" y="2658035"/>
              <a:ext cx="2328965" cy="791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>
                <a:defRPr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dirty="0" err="1">
                  <a:latin typeface="Open Sans Light" panose="020B0306030504020204"/>
                </a:rPr>
                <a:t>Kesimpulan</a:t>
              </a:r>
              <a:r>
                <a:rPr lang="en-US" sz="2400" dirty="0">
                  <a:latin typeface="Open Sans Light" panose="020B0306030504020204"/>
                </a:rPr>
                <a:t> </a:t>
              </a:r>
              <a:r>
                <a:rPr lang="en-US" sz="2400" dirty="0" err="1">
                  <a:latin typeface="Open Sans Light" panose="020B0306030504020204"/>
                </a:rPr>
                <a:t>dan</a:t>
              </a:r>
              <a:r>
                <a:rPr lang="en-US" sz="2400" dirty="0">
                  <a:latin typeface="Open Sans Light" panose="020B0306030504020204"/>
                </a:rPr>
                <a:t> Saran</a:t>
              </a:r>
              <a:endParaRPr sz="2400" dirty="0">
                <a:latin typeface="Open Sans Light" panose="020B0306030504020204"/>
              </a:endParaRPr>
            </a:p>
          </p:txBody>
        </p:sp>
        <p:sp>
          <p:nvSpPr>
            <p:cNvPr id="67" name="Shape 143"/>
            <p:cNvSpPr/>
            <p:nvPr/>
          </p:nvSpPr>
          <p:spPr>
            <a:xfrm>
              <a:off x="718865" y="0"/>
              <a:ext cx="1358736" cy="406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7093" tIns="27093" rIns="27093" bIns="27093" numCol="1" anchor="t">
              <a:noAutofit/>
            </a:bodyPr>
            <a:lstStyle>
              <a:lvl1pPr algn="l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Bebas"/>
                </a:rPr>
                <a:t>Kesimpulan</a:t>
              </a:r>
              <a:endParaRPr sz="1400" dirty="0">
                <a:solidFill>
                  <a:schemeClr val="bg2">
                    <a:lumMod val="10000"/>
                  </a:schemeClr>
                </a:solidFill>
                <a:latin typeface="Bebas"/>
              </a:endParaRPr>
            </a:p>
          </p:txBody>
        </p:sp>
        <p:sp>
          <p:nvSpPr>
            <p:cNvPr id="68" name="Shape 144"/>
            <p:cNvSpPr/>
            <p:nvPr/>
          </p:nvSpPr>
          <p:spPr>
            <a:xfrm rot="10800000">
              <a:off x="11943" y="173880"/>
              <a:ext cx="586285" cy="208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20320" tIns="20320" rIns="20320" bIns="20320" numCol="1" anchor="ctr">
              <a:noAutofit/>
            </a:bodyPr>
            <a:lstStyle/>
            <a:p>
              <a:pPr defTabSz="243840">
                <a:defRPr sz="1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Shape 145"/>
            <p:cNvSpPr/>
            <p:nvPr/>
          </p:nvSpPr>
          <p:spPr>
            <a:xfrm>
              <a:off x="253935" y="719648"/>
              <a:ext cx="2091249" cy="113108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2438400">
                <a:lnSpc>
                  <a:spcPct val="120000"/>
                </a:lnSpc>
                <a:buFont typeface="Helvetica"/>
                <a:defRPr sz="120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Kesimpulan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dari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hasil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pengujian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beserta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saran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untuk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pengembangan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latin typeface="Bebas"/>
                </a:rPr>
                <a:t>kedepan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Bebas"/>
              </a:endParaRP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10126" y="2730766"/>
            <a:ext cx="375116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Kesimpulan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dan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Saran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1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Kesimpulan &amp; Saran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1829913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Kesimpulan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1815547"/>
            <a:ext cx="10658095" cy="431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5342" y="2250940"/>
            <a:ext cx="10658094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Persentasi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efektifitas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paling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tinggi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60,5%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980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HS(9,8).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Persentasi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efektifitas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terus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meningkat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pengiriman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ZigBee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berturut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–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turut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100%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(±10 meter),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86,8%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(±20 meter), dan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69,5%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(±30 meter).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rgbClr val="595959"/>
                </a:solidFill>
              </a:rPr>
              <a:t>Akurasi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pengiriman</a:t>
            </a:r>
            <a:r>
              <a:rPr lang="en-US" sz="1700" dirty="0">
                <a:solidFill>
                  <a:srgbClr val="595959"/>
                </a:solidFill>
              </a:rPr>
              <a:t> data ZigBee pada </a:t>
            </a:r>
            <a:r>
              <a:rPr lang="en-US" sz="1700" dirty="0" err="1">
                <a:solidFill>
                  <a:srgbClr val="595959"/>
                </a:solidFill>
              </a:rPr>
              <a:t>jaringan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i="1" dirty="0">
                <a:solidFill>
                  <a:srgbClr val="595959"/>
                </a:solidFill>
              </a:rPr>
              <a:t>multi hop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berturut</a:t>
            </a:r>
            <a:r>
              <a:rPr lang="en-US" sz="1700" dirty="0">
                <a:solidFill>
                  <a:srgbClr val="595959"/>
                </a:solidFill>
              </a:rPr>
              <a:t> – </a:t>
            </a:r>
            <a:r>
              <a:rPr lang="en-US" sz="1700" dirty="0" err="1">
                <a:solidFill>
                  <a:srgbClr val="595959"/>
                </a:solidFill>
              </a:rPr>
              <a:t>turut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dirty="0" err="1">
                <a:solidFill>
                  <a:srgbClr val="595959"/>
                </a:solidFill>
              </a:rPr>
              <a:t>adalah</a:t>
            </a:r>
            <a:r>
              <a:rPr lang="en-US" sz="1700" dirty="0">
                <a:solidFill>
                  <a:srgbClr val="595959"/>
                </a:solidFill>
              </a:rPr>
              <a:t> </a:t>
            </a:r>
            <a:r>
              <a:rPr lang="en-US" sz="1700" b="1" dirty="0">
                <a:solidFill>
                  <a:srgbClr val="595959"/>
                </a:solidFill>
              </a:rPr>
              <a:t>100%</a:t>
            </a:r>
            <a:r>
              <a:rPr lang="en-US" sz="1700" dirty="0">
                <a:solidFill>
                  <a:srgbClr val="595959"/>
                </a:solidFill>
              </a:rPr>
              <a:t> (±10 meter), </a:t>
            </a:r>
            <a:r>
              <a:rPr lang="en-US" sz="1700" b="1" dirty="0">
                <a:solidFill>
                  <a:srgbClr val="595959"/>
                </a:solidFill>
              </a:rPr>
              <a:t>90,6%</a:t>
            </a:r>
            <a:r>
              <a:rPr lang="en-US" sz="1700" dirty="0">
                <a:solidFill>
                  <a:srgbClr val="595959"/>
                </a:solidFill>
              </a:rPr>
              <a:t> (±20 meter), dan </a:t>
            </a:r>
            <a:r>
              <a:rPr lang="en-US" sz="1700" b="1" dirty="0">
                <a:solidFill>
                  <a:srgbClr val="595959"/>
                </a:solidFill>
              </a:rPr>
              <a:t>82,6%</a:t>
            </a:r>
            <a:r>
              <a:rPr lang="en-US" sz="1700" dirty="0">
                <a:solidFill>
                  <a:srgbClr val="595959"/>
                </a:solidFill>
              </a:rPr>
              <a:t> (±30 meter).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Sehingga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dapat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disimpulkan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,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bahwa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ZigBee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menurun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jarak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semakin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meningkat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Waktu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dibutuhkan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paling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cepat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0,02948 </a:t>
            </a:r>
            <a:r>
              <a:rPr lang="en-US" sz="1700" b="1" dirty="0" err="1">
                <a:solidFill>
                  <a:srgbClr val="595959"/>
                </a:solidFill>
                <a:latin typeface="Open Sans Light" panose="020B0306030504020204"/>
              </a:rPr>
              <a:t>detik</a:t>
            </a:r>
            <a:r>
              <a:rPr lang="en-US" sz="1700" b="1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584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HS (8,7). Waktu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mengalami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percepatan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sz="1700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sz="1700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595959"/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789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Kesimpulan &amp; Saran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342" y="1829913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Kesimpulan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343" y="1815548"/>
            <a:ext cx="10732235" cy="1691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5307" y="2250940"/>
            <a:ext cx="10496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Waktu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dibutuhkan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paling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cepat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adalah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0,011856 </a:t>
            </a:r>
            <a:r>
              <a:rPr lang="en-US" b="1" dirty="0" err="1">
                <a:solidFill>
                  <a:srgbClr val="595959"/>
                </a:solidFill>
                <a:latin typeface="Open Sans Light" panose="020B0306030504020204"/>
              </a:rPr>
              <a:t>detik</a:t>
            </a:r>
            <a:r>
              <a:rPr lang="en-US" b="1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pada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panjang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584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karakter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HS (9,8). Waktu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pada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masing-masing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sesuai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skenario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rata-rata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mengalami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percepatan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seiring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dengan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besar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konfigurasi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985CB-BA66-461E-B8E1-9830B4DD03E2}"/>
              </a:ext>
            </a:extLst>
          </p:cNvPr>
          <p:cNvSpPr/>
          <p:nvPr/>
        </p:nvSpPr>
        <p:spPr>
          <a:xfrm>
            <a:off x="475342" y="3852916"/>
            <a:ext cx="10732235" cy="1814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6A97-9120-47B6-B93F-FE11608987F4}"/>
              </a:ext>
            </a:extLst>
          </p:cNvPr>
          <p:cNvSpPr/>
          <p:nvPr/>
        </p:nvSpPr>
        <p:spPr>
          <a:xfrm>
            <a:off x="475342" y="3941177"/>
            <a:ext cx="181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/>
              </a:rPr>
              <a:t>Saran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EA684-B346-4B52-85CF-A10A67658283}"/>
              </a:ext>
            </a:extLst>
          </p:cNvPr>
          <p:cNvSpPr/>
          <p:nvPr/>
        </p:nvSpPr>
        <p:spPr>
          <a:xfrm>
            <a:off x="522447" y="4403982"/>
            <a:ext cx="10496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Menambah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jumlah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berdasarkan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panjang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datanya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Menambahkan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jumlah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node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pengirim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644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0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5"/>
          <p:cNvSpPr txBox="1">
            <a:spLocks noGrp="1"/>
          </p:cNvSpPr>
          <p:nvPr>
            <p:ph type="subTitle" idx="1"/>
          </p:nvPr>
        </p:nvSpPr>
        <p:spPr>
          <a:xfrm>
            <a:off x="1835692" y="3609978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Terima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Kasih</a:t>
            </a:r>
            <a:endParaRPr lang="id" sz="2000" dirty="0">
              <a:solidFill>
                <a:schemeClr val="tx1">
                  <a:lumMod val="85000"/>
                  <a:lumOff val="1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26527" y="4357848"/>
            <a:ext cx="3338945" cy="0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70" y="5836338"/>
            <a:ext cx="520699" cy="5206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54" y="5836338"/>
            <a:ext cx="1002827" cy="541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r="87118"/>
          <a:stretch/>
        </p:blipFill>
        <p:spPr>
          <a:xfrm>
            <a:off x="6680837" y="5893141"/>
            <a:ext cx="621111" cy="4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5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6096000" y="2861849"/>
            <a:ext cx="375116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Tambahan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780" y="1646442"/>
            <a:ext cx="1021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Lokasi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Uji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Coba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2071191"/>
            <a:ext cx="9250017" cy="4062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CC345-020E-4851-BBE2-60B67374D8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95" y="2383029"/>
            <a:ext cx="3917776" cy="29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E8C934-D20E-42DA-B2B9-027782F44F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95084" y="2847060"/>
            <a:ext cx="3015959" cy="201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7D333-FFE4-4FBE-85BB-4EC1178F338F}"/>
              </a:ext>
            </a:extLst>
          </p:cNvPr>
          <p:cNvSpPr txBox="1"/>
          <p:nvPr/>
        </p:nvSpPr>
        <p:spPr>
          <a:xfrm>
            <a:off x="2137626" y="5378563"/>
            <a:ext cx="345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17F57-99FC-4474-9CF8-6A9F1FA34C49}"/>
              </a:ext>
            </a:extLst>
          </p:cNvPr>
          <p:cNvSpPr txBox="1"/>
          <p:nvPr/>
        </p:nvSpPr>
        <p:spPr>
          <a:xfrm>
            <a:off x="6602662" y="5393527"/>
            <a:ext cx="40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Lantai</a:t>
            </a:r>
            <a:r>
              <a:rPr lang="en-US" dirty="0"/>
              <a:t> 3 Gedung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Informatika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05E6E2-230D-4631-B1DC-9F99B917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5061" y="2910622"/>
            <a:ext cx="2980421" cy="18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Uji Coba dan Evaluasi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780" y="1646442"/>
            <a:ext cx="10214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Open Sans Light" panose="020B0306030504020204"/>
              </a:rPr>
              <a:t>Grafik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Perbandingan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Akurasi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Pengiriman</a:t>
            </a:r>
            <a:r>
              <a:rPr lang="en-US" b="1" dirty="0">
                <a:latin typeface="Open Sans Light" panose="020B0306030504020204"/>
              </a:rPr>
              <a:t> Data ZigBee pada </a:t>
            </a:r>
            <a:r>
              <a:rPr lang="en-US" b="1" dirty="0" err="1">
                <a:latin typeface="Open Sans Light" panose="020B0306030504020204"/>
              </a:rPr>
              <a:t>Jaringan</a:t>
            </a:r>
            <a:r>
              <a:rPr lang="en-US" b="1" dirty="0">
                <a:latin typeface="Open Sans Light" panose="020B0306030504020204"/>
              </a:rPr>
              <a:t> Single Hop </a:t>
            </a:r>
            <a:r>
              <a:rPr lang="en-US" b="1" dirty="0" err="1">
                <a:latin typeface="Open Sans Light" panose="020B0306030504020204"/>
              </a:rPr>
              <a:t>dengan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Jaringan</a:t>
            </a:r>
            <a:r>
              <a:rPr lang="en-US" b="1" dirty="0">
                <a:latin typeface="Open Sans Light" panose="020B0306030504020204"/>
              </a:rPr>
              <a:t> Multi Hop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524259"/>
            <a:ext cx="9250017" cy="360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50DC72A-11E5-440D-B073-81356412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797996"/>
              </p:ext>
            </p:extLst>
          </p:nvPr>
        </p:nvGraphicFramePr>
        <p:xfrm>
          <a:off x="3940935" y="2691685"/>
          <a:ext cx="4597757" cy="3335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85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Bebas"/>
              </a:rPr>
              <a:t>Analisis </a:t>
            </a:r>
            <a:r>
              <a:rPr lang="en-US" sz="2800" dirty="0">
                <a:solidFill>
                  <a:schemeClr val="bg1"/>
                </a:solidFill>
                <a:latin typeface="Bebas"/>
              </a:rPr>
              <a:t>dan </a:t>
            </a:r>
            <a:r>
              <a:rPr lang="en" sz="2800" dirty="0">
                <a:solidFill>
                  <a:schemeClr val="bg1"/>
                </a:solidFill>
                <a:latin typeface="Bebas"/>
              </a:rPr>
              <a:t>Perancangan </a:t>
            </a:r>
            <a:endParaRPr lang="en-US" sz="28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4771" y="1875642"/>
            <a:ext cx="1021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Open Sans Light" panose="020B0306030504020204"/>
              </a:rPr>
              <a:t>Contoh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kompresi</a:t>
            </a:r>
            <a:r>
              <a:rPr lang="en-US" b="1" dirty="0">
                <a:latin typeface="Open Sans Light" panose="020B0306030504020204"/>
              </a:rPr>
              <a:t> data </a:t>
            </a:r>
            <a:r>
              <a:rPr lang="en-US" b="1" dirty="0" err="1">
                <a:latin typeface="Open Sans Light" panose="020B0306030504020204"/>
              </a:rPr>
              <a:t>menggunakan</a:t>
            </a:r>
            <a:r>
              <a:rPr lang="en-US" b="1" dirty="0">
                <a:latin typeface="Open Sans Light" panose="020B0306030504020204"/>
              </a:rPr>
              <a:t> </a:t>
            </a:r>
            <a:r>
              <a:rPr lang="en-US" b="1" dirty="0" err="1">
                <a:latin typeface="Open Sans Light" panose="020B0306030504020204"/>
              </a:rPr>
              <a:t>algoritma</a:t>
            </a:r>
            <a:r>
              <a:rPr lang="en-US" b="1" dirty="0">
                <a:latin typeface="Open Sans Light" panose="020B0306030504020204"/>
              </a:rPr>
              <a:t> LZSS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524259"/>
            <a:ext cx="9250017" cy="360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E7D3F-1BC4-4377-A5D6-4CC026AFA2E9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0"/>
          <a:stretch/>
        </p:blipFill>
        <p:spPr bwMode="auto">
          <a:xfrm>
            <a:off x="1574800" y="2745463"/>
            <a:ext cx="4013202" cy="285297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953A7-4A36-4B65-95E7-7E5C01E7066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21"/>
          <a:stretch/>
        </p:blipFill>
        <p:spPr bwMode="auto">
          <a:xfrm>
            <a:off x="6396279" y="3073356"/>
            <a:ext cx="4377738" cy="1880344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DF37FEE-D615-4076-9417-B7D05F908821}"/>
              </a:ext>
            </a:extLst>
          </p:cNvPr>
          <p:cNvSpPr/>
          <p:nvPr/>
        </p:nvSpPr>
        <p:spPr>
          <a:xfrm>
            <a:off x="5691862" y="3898900"/>
            <a:ext cx="600557" cy="546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EE536-985D-4703-B942-7AAE95C31C34}"/>
              </a:ext>
            </a:extLst>
          </p:cNvPr>
          <p:cNvSpPr txBox="1"/>
          <p:nvPr/>
        </p:nvSpPr>
        <p:spPr>
          <a:xfrm>
            <a:off x="2641600" y="55984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21446-0300-48F6-A0E9-CCEF6B3BB49F}"/>
              </a:ext>
            </a:extLst>
          </p:cNvPr>
          <p:cNvSpPr txBox="1"/>
          <p:nvPr/>
        </p:nvSpPr>
        <p:spPr>
          <a:xfrm>
            <a:off x="8156985" y="50091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054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043" y="-106018"/>
            <a:ext cx="3273287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sp>
        <p:nvSpPr>
          <p:cNvPr id="9" name="Shape 178"/>
          <p:cNvSpPr/>
          <p:nvPr/>
        </p:nvSpPr>
        <p:spPr>
          <a:xfrm rot="18900000">
            <a:off x="4880227" y="3268353"/>
            <a:ext cx="369148" cy="369148"/>
          </a:xfrm>
          <a:prstGeom prst="rect">
            <a:avLst/>
          </a:prstGeom>
          <a:solidFill>
            <a:srgbClr val="55E6FC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hape 179"/>
          <p:cNvSpPr/>
          <p:nvPr/>
        </p:nvSpPr>
        <p:spPr>
          <a:xfrm rot="18900000">
            <a:off x="5141254" y="3007327"/>
            <a:ext cx="369148" cy="369148"/>
          </a:xfrm>
          <a:prstGeom prst="rect">
            <a:avLst/>
          </a:prstGeom>
          <a:solidFill>
            <a:srgbClr val="0192A6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243840">
              <a:defRPr sz="1600">
                <a:solidFill>
                  <a:srgbClr val="C4211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80"/>
          <p:cNvSpPr/>
          <p:nvPr/>
        </p:nvSpPr>
        <p:spPr>
          <a:xfrm rot="18900000">
            <a:off x="5141254" y="3529380"/>
            <a:ext cx="369148" cy="369148"/>
          </a:xfrm>
          <a:prstGeom prst="rect">
            <a:avLst/>
          </a:prstGeom>
          <a:solidFill>
            <a:srgbClr val="00D3ED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81"/>
          <p:cNvSpPr/>
          <p:nvPr/>
        </p:nvSpPr>
        <p:spPr>
          <a:xfrm rot="18900000">
            <a:off x="5402280" y="3268353"/>
            <a:ext cx="369148" cy="369148"/>
          </a:xfrm>
          <a:prstGeom prst="rect">
            <a:avLst/>
          </a:prstGeom>
          <a:solidFill>
            <a:srgbClr val="02BCD2"/>
          </a:solidFill>
          <a:ln w="12700">
            <a:solidFill>
              <a:srgbClr val="000000">
                <a:alpha val="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420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5"/>
          <p:cNvSpPr txBox="1">
            <a:spLocks/>
          </p:cNvSpPr>
          <p:nvPr/>
        </p:nvSpPr>
        <p:spPr>
          <a:xfrm>
            <a:off x="5996874" y="3052717"/>
            <a:ext cx="3938284" cy="92226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Pendahuluan</a:t>
            </a:r>
            <a:endParaRPr lang="id" sz="4000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796" y="2076761"/>
            <a:ext cx="57852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algn="just"/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Berdasarkan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research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IDTechEx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,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diprediksi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nilai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pasar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IoT IP-address sensing node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tumbuh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kurang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</a:p>
          <a:p>
            <a:pPr algn="just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$ 1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miliar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tahun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2015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akan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mengalami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peningkatan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menjadi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$ 48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miliar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tahun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2025.</a:t>
            </a:r>
          </a:p>
          <a:p>
            <a:pPr algn="just"/>
            <a:endParaRPr lang="en-US" sz="24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Sumber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: </a:t>
            </a:r>
            <a:r>
              <a:rPr lang="id-ID" dirty="0"/>
              <a:t>http://www.embedded-computing.com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395" y="1855302"/>
            <a:ext cx="5785205" cy="3175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A2072-CAFC-4BC5-B45F-B4A73D2EE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13203" r="7282" b="10214"/>
          <a:stretch/>
        </p:blipFill>
        <p:spPr>
          <a:xfrm>
            <a:off x="6149694" y="1642325"/>
            <a:ext cx="5917148" cy="386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76787" y="2492427"/>
            <a:ext cx="596829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Tantangan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2200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wireless sensor network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fisiensi daya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engumpulan data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J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aringan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</a:t>
            </a:r>
            <a:r>
              <a:rPr lang="id-ID" sz="2200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trategi penyebaran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5072" y="1993526"/>
            <a:ext cx="6130006" cy="3378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091FA-459C-45F2-A00C-57471D7703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1" y="2227318"/>
            <a:ext cx="4411396" cy="28173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29315-1DA9-4901-A50F-06035AD88C3B}"/>
              </a:ext>
            </a:extLst>
          </p:cNvPr>
          <p:cNvSpPr txBox="1"/>
          <p:nvPr/>
        </p:nvSpPr>
        <p:spPr>
          <a:xfrm>
            <a:off x="691909" y="5100035"/>
            <a:ext cx="322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i="1" dirty="0"/>
              <a:t>wireless sensor network</a:t>
            </a:r>
          </a:p>
        </p:txBody>
      </p:sp>
    </p:spTree>
    <p:extLst>
      <p:ext uri="{BB962C8B-B14F-4D97-AF65-F5344CB8AC3E}">
        <p14:creationId xmlns:p14="http://schemas.microsoft.com/office/powerpoint/2010/main" val="33841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Latar Belakang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5877" y="3000257"/>
            <a:ext cx="7320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D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ibutuhkan suatu managemen pengunaan paket yang baik untuk menghindari terjadinya buffer </a:t>
            </a:r>
            <a:r>
              <a:rPr lang="id-ID" i="1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overflows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pada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saat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Open Sans Light" panose="020B0306030504020204"/>
              </a:rPr>
              <a:t> data</a:t>
            </a:r>
            <a:endParaRPr lang="en-US" sz="2800" i="1" dirty="0">
              <a:solidFill>
                <a:schemeClr val="bg2">
                  <a:lumMod val="25000"/>
                </a:schemeClr>
              </a:solidFill>
              <a:latin typeface="Open Sans Light" panose="020B03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55304" y="2778355"/>
            <a:ext cx="8176592" cy="1828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Rumusan Masalah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5232" y="1903996"/>
            <a:ext cx="88080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Bagaimana cara menentukan level kompresi data?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Bagaimana metode yang digunakan dalam pengiriman data pada proto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k</a:t>
            </a: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ol ZigBee?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Bagaimana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tingkat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efisiensi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dari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sistem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dibangun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dapat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diukur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84244" y="1789043"/>
            <a:ext cx="9250018" cy="3875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Implementasi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Kompresi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Adaptive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Menggunakan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Metode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Heatshrink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Untuk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Pengiriman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Data pada Wireless Sensor Network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999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6359237"/>
            <a:ext cx="12191999" cy="6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2" y="653143"/>
            <a:ext cx="4611759" cy="858068"/>
          </a:xfrm>
          <a:solidFill>
            <a:srgbClr val="008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" sz="4000" dirty="0">
                <a:solidFill>
                  <a:schemeClr val="bg1"/>
                </a:solidFill>
                <a:latin typeface="Bebas"/>
              </a:rPr>
              <a:t>Batasan Masalah</a:t>
            </a:r>
            <a:endParaRPr lang="en-US" sz="4000" dirty="0">
              <a:solidFill>
                <a:schemeClr val="bg1"/>
              </a:solidFill>
              <a:latin typeface="Beb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17970" y="1951672"/>
            <a:ext cx="8756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mikrokontroler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Arduino Mega dan Arduino Uno.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Komunikasi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nirkabel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protokol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ZigBee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Menggunakan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untuk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melakukan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dan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dekompresi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</a:t>
            </a:r>
            <a:r>
              <a:rPr lang="id-ID" i="1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  <a:endParaRPr lang="en-US" i="1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Algoritma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Heatshrink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dibuat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dalam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bahasa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pemrograman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C</a:t>
            </a:r>
            <a:r>
              <a:rPr lang="id-ID" dirty="0">
                <a:solidFill>
                  <a:srgbClr val="595959"/>
                </a:solidFill>
                <a:latin typeface="Open Sans Light" panose="020B0306030504020204"/>
              </a:rPr>
              <a:t>.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Data uji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coba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yang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digunakan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berupa</a:t>
            </a:r>
            <a:r>
              <a:rPr lang="en-US" dirty="0">
                <a:solidFill>
                  <a:srgbClr val="595959"/>
                </a:solidFill>
                <a:latin typeface="Open Sans Light" panose="020B0306030504020204"/>
              </a:rPr>
              <a:t> data </a:t>
            </a:r>
            <a:r>
              <a:rPr lang="en-US" dirty="0" err="1">
                <a:solidFill>
                  <a:srgbClr val="595959"/>
                </a:solidFill>
                <a:latin typeface="Open Sans Light" panose="020B0306030504020204"/>
              </a:rPr>
              <a:t>teks</a:t>
            </a:r>
            <a:endParaRPr lang="en-US" dirty="0">
              <a:solidFill>
                <a:srgbClr val="595959"/>
              </a:solidFill>
              <a:latin typeface="Open Sans Light" panose="020B0306030504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6743" y="1855303"/>
            <a:ext cx="9158514" cy="4231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2" y="6303817"/>
            <a:ext cx="12102302" cy="55418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Rancang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Bangun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Sistem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Deteksi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Pergerakan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Tanah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dengan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Analisis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Silentt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Zone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dari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Jaringan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Sensor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Nirkabel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Tersebar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Berbasis</a:t>
            </a:r>
            <a:r>
              <a:rPr lang="en-US" sz="1400" b="1" i="1" dirty="0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 </a:t>
            </a:r>
            <a:r>
              <a:rPr lang="en-US" sz="1400" b="1" i="1" dirty="0" err="1">
                <a:solidFill>
                  <a:schemeClr val="bg1">
                    <a:lumMod val="95000"/>
                  </a:schemeClr>
                </a:solidFill>
                <a:latin typeface="Open Sans Light" panose="020B0306030504020204"/>
              </a:rPr>
              <a:t>Zigbee</a:t>
            </a:r>
            <a:endParaRPr lang="id" sz="1400" i="1" dirty="0">
              <a:solidFill>
                <a:schemeClr val="bg1">
                  <a:lumMod val="9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58" y="0"/>
            <a:ext cx="2167142" cy="1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1773</Words>
  <Application>Microsoft Office PowerPoint</Application>
  <PresentationFormat>Widescreen</PresentationFormat>
  <Paragraphs>437</Paragraphs>
  <Slides>37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Bebas</vt:lpstr>
      <vt:lpstr>Calibri</vt:lpstr>
      <vt:lpstr>Calibri Light</vt:lpstr>
      <vt:lpstr>Cambria Math</vt:lpstr>
      <vt:lpstr>Helvetica</vt:lpstr>
      <vt:lpstr>Open Sans Light</vt:lpstr>
      <vt:lpstr>Times New Roman</vt:lpstr>
      <vt:lpstr>Office Theme</vt:lpstr>
      <vt:lpstr>PowerPoint Presentation</vt:lpstr>
      <vt:lpstr>IMPLEMENTASI KOMPRESI ADAPTIVE MENGGUNAKAN METODE HEATSHRINK UNTUK PENGIRIMAN DATA PADA WIRELESS SENSOR NETWORK BERBASIS ZIGBEE</vt:lpstr>
      <vt:lpstr>Outline</vt:lpstr>
      <vt:lpstr>PowerPoint Presentation</vt:lpstr>
      <vt:lpstr>Latar Belakang</vt:lpstr>
      <vt:lpstr>Latar Belakang</vt:lpstr>
      <vt:lpstr>Latar Belakang</vt:lpstr>
      <vt:lpstr>Rumusan Masalah</vt:lpstr>
      <vt:lpstr>Batasan Masalah</vt:lpstr>
      <vt:lpstr>Tujuan &amp; Manfaat</vt:lpstr>
      <vt:lpstr>PowerPoint Presentation</vt:lpstr>
      <vt:lpstr>Analisis dan Perancangan </vt:lpstr>
      <vt:lpstr>Analisis dan Perancangan </vt:lpstr>
      <vt:lpstr>Analisis dan Perancangan </vt:lpstr>
      <vt:lpstr>PowerPoint Presentation</vt:lpstr>
      <vt:lpstr>Implementasi</vt:lpstr>
      <vt:lpstr>Implementasi</vt:lpstr>
      <vt:lpstr>Implementasi</vt:lpstr>
      <vt:lpstr>PowerPoint Presentation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Uji Coba dan Evaluasi</vt:lpstr>
      <vt:lpstr>PowerPoint Presentation</vt:lpstr>
      <vt:lpstr>Kesimpulan &amp; Saran</vt:lpstr>
      <vt:lpstr>Kesimpulan &amp; Saran</vt:lpstr>
      <vt:lpstr>PowerPoint Presentation</vt:lpstr>
      <vt:lpstr>PowerPoint Presentation</vt:lpstr>
      <vt:lpstr>Uji Coba dan Evaluasi</vt:lpstr>
      <vt:lpstr>Uji Coba dan Evaluasi</vt:lpstr>
      <vt:lpstr>Analisis dan Perancangan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CODING</dc:title>
  <dc:creator>Setyassida Novian</dc:creator>
  <cp:lastModifiedBy>Hendri F</cp:lastModifiedBy>
  <cp:revision>243</cp:revision>
  <dcterms:created xsi:type="dcterms:W3CDTF">2016-09-11T09:10:48Z</dcterms:created>
  <dcterms:modified xsi:type="dcterms:W3CDTF">2018-07-18T00:38:54Z</dcterms:modified>
</cp:coreProperties>
</file>